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DBB52-CEDB-8AD8-AFA8-07654FDAB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8589A3-6786-7B0D-F63F-F730AE5D7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6AA291-8D80-E2DC-41E6-CA16AC05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B23400-D118-A8C7-0CF7-98643157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8290BC-6716-C307-8F8E-2F55BC96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02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8900B0-9A24-3B17-1845-A60C0A86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E84888-2F30-14AC-1152-C4EAF4C04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DDE23-93EA-4FEA-77AD-4CA7CBA6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AEA1AC-67A7-57B6-B174-D51CED45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A6BA52-C8DF-CE80-7ECF-714D8168E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871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4B776B-F59F-C76F-E1BA-538ED111B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2CB3F0-8AAE-E7A7-DE12-A57F6E3BA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887A30-19AE-EDCE-57D9-C6E57BB06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D9ECFD-372B-7FCE-C47A-219B39B2A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C78AC0-A0BF-D3B3-2BAF-F1305471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986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150161-88F3-0389-D672-91B47EAA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34BA6B-3EF0-6588-D4EB-E9AA0CFC6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5E72E4-3523-B4FF-D374-D76D55F4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1A56C-FD25-550F-77A9-784A553D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7B0664-7A26-B843-F80D-B655C3C1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37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A9CE8-3C9A-5384-06A9-BD773488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F7D761-DE3C-F932-3317-F3483E18B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C193E5-C734-4333-5C74-DAF1B43B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6FA3FE-FD51-F578-8C0F-59B81E5F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BA68AE-45C7-C992-09DB-9A444BBE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383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6059B-8C2B-8EC7-5C55-FBAF8F0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ED96F3-24EC-4069-C6D7-F465B953A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DB6F5E-96C9-DF13-B50B-2E24C0D7E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ACB27C-8CFF-ED0C-E2A2-0964112F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55E524-C44B-DE50-3574-D5B46EB5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FFD7A3-9676-9BA3-DE98-A830AFBB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507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391F-43F2-3507-33E9-EBDC17758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000A53-C02F-A010-4EB9-794FDCF6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B44EC3-57B4-2A17-EFCF-61E9321BA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05AD01-153C-39F2-1E03-52D87C5B9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A85B86D-4B42-4742-9A78-B99E22D50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B1B6A95-7765-AA43-3BE8-87F18109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ACF290-F397-83E3-541A-284EEB8A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B2EC7EB-E57C-D9C9-A489-15BACC31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707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D9B62-9420-6B78-6898-B9C675CC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58667B-6478-C81D-37F4-162D49CAD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96652B-5D41-3338-B8FD-4F8692618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F9AF5D-3B26-D16B-C882-E3FB11C8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803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47740A-B828-1F7E-C923-39D2F22A7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2C7B6C-109E-9A2D-9481-1F0B87B7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E417A2-5A2D-4B1C-2234-92E270CA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670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D7EEED-3EC2-1A74-F9F3-8D9A8DFF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39B7FD-F22B-4583-7CB1-C2C16DA9A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FEBBDC-0EB8-217E-35FB-A64A335FE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8A77B0-6916-8135-4671-5FAF230E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6A54DB-9133-745E-FA2F-ABA02E67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49F718-D419-C751-3B28-FC607831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241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ABE69F-8BDA-54E6-92CD-C2D81FF3E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FE1FFD-21D0-83C6-AF8B-3DB35DB6F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D0311C-7755-BEC5-0A96-108C98B9F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BECF61-4F15-489D-8F60-B66E752C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D9FCC-C957-7832-DEEE-563803FC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9FD122-1ADE-D466-A546-55103F54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030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31AC947-F57F-6A6E-9B86-3ECD6E2A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BCB50A-D002-8CFA-A13F-27DC11A74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59B40-FB28-65A8-DDD8-B6537895E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EFA2-6F62-4385-8D29-5F0EE3E6689D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6813CC-B5CB-647C-E85B-345555AEB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12C064-C9BA-E9C5-A708-EF7C3F4BB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C0D7-7757-49E0-A131-08C4893BD8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877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D3C672E-B84C-788D-91D7-355B4554CC25}"/>
              </a:ext>
            </a:extLst>
          </p:cNvPr>
          <p:cNvSpPr txBox="1"/>
          <p:nvPr/>
        </p:nvSpPr>
        <p:spPr>
          <a:xfrm>
            <a:off x="961291" y="337466"/>
            <a:ext cx="29659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Programmation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2024 &amp; 2025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7748ECD-74F6-D30F-D609-FF238DB7B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64" y="1378121"/>
            <a:ext cx="1072989" cy="146926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1751CC6-2BAD-B5BC-324A-D64741B2F928}"/>
              </a:ext>
            </a:extLst>
          </p:cNvPr>
          <p:cNvSpPr txBox="1"/>
          <p:nvPr/>
        </p:nvSpPr>
        <p:spPr>
          <a:xfrm>
            <a:off x="829570" y="3277579"/>
            <a:ext cx="430236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Président : M. Louis Grenier   819 268-6218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</a:b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Vice-président : M. Daniel Grenier </a:t>
            </a:r>
            <a:r>
              <a:rPr kumimoji="0" lang="fr-CA" sz="1200" b="1" i="1" u="none" strike="noStrike" kern="1200" cap="none" spc="0" normalizeH="0" baseline="0" noProof="0" dirty="0">
                <a:ln>
                  <a:noFill/>
                </a:ln>
                <a:solidFill>
                  <a:srgbClr val="333F4F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819- 609-5794</a:t>
            </a:r>
            <a:endParaRPr kumimoji="0" lang="fr-CA" sz="1200" b="1" i="1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Secrétaire:  Mme Angèle Baril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</a:b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Administratrice:  Mme Gisèle Forest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Trésorière : Mme Sylvie Vincent 819 692-692</a:t>
            </a:r>
            <a:r>
              <a:rPr kumimoji="0" lang="fr-CA" sz="11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D24B420-79D2-F9D0-4EA2-D619FC78C648}"/>
              </a:ext>
            </a:extLst>
          </p:cNvPr>
          <p:cNvSpPr txBox="1"/>
          <p:nvPr/>
        </p:nvSpPr>
        <p:spPr>
          <a:xfrm>
            <a:off x="829570" y="5356592"/>
            <a:ext cx="4302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dirty="0">
                <a:solidFill>
                  <a:schemeClr val="accent1">
                    <a:lumMod val="50000"/>
                  </a:schemeClr>
                </a:solidFill>
                <a:latin typeface="Lucida Calligraphy" panose="03010101010101010101" pitchFamily="66" charset="0"/>
              </a:rPr>
              <a:t>Du nouveau cette année  </a:t>
            </a:r>
          </a:p>
          <a:p>
            <a:endParaRPr lang="fr-CA" sz="1200" b="1" dirty="0">
              <a:solidFill>
                <a:schemeClr val="accent1">
                  <a:lumMod val="50000"/>
                </a:schemeClr>
              </a:solidFill>
              <a:latin typeface="Lucida Calligraphy" panose="03010101010101010101" pitchFamily="66" charset="0"/>
            </a:endParaRPr>
          </a:p>
          <a:p>
            <a:r>
              <a:rPr lang="fr-CA" sz="1200" b="1" dirty="0">
                <a:solidFill>
                  <a:schemeClr val="accent1">
                    <a:lumMod val="50000"/>
                  </a:schemeClr>
                </a:solidFill>
                <a:latin typeface="Lucida Calligraphy" panose="03010101010101010101" pitchFamily="66" charset="0"/>
              </a:rPr>
              <a:t>La bibliothèque de Ste-Angèle-de-Prémont se joint  à nous pour offrir différentes activités au cours de l’année. Information à venir…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0B8E893-6BD4-807A-2811-9BC44FFF48D4}"/>
              </a:ext>
            </a:extLst>
          </p:cNvPr>
          <p:cNvSpPr txBox="1"/>
          <p:nvPr/>
        </p:nvSpPr>
        <p:spPr>
          <a:xfrm>
            <a:off x="7291755" y="337466"/>
            <a:ext cx="39389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F.A.D.O.Q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Ste-Angèle-de-Prémont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440F51-FC43-C105-325B-250497FA1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920463"/>
            <a:ext cx="1969477" cy="178656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A578290-67AC-8091-EB6D-2453D7480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6314" y="1422583"/>
            <a:ext cx="2761727" cy="1658256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DB937A1-4641-3F5D-E029-9AA791F17A4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33354" b="28268"/>
          <a:stretch/>
        </p:blipFill>
        <p:spPr>
          <a:xfrm>
            <a:off x="7566826" y="3195085"/>
            <a:ext cx="2074984" cy="1310712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CF4C518A-F0E5-0851-BF27-F63DD8677BC1}"/>
              </a:ext>
            </a:extLst>
          </p:cNvPr>
          <p:cNvSpPr txBox="1"/>
          <p:nvPr/>
        </p:nvSpPr>
        <p:spPr>
          <a:xfrm>
            <a:off x="7291755" y="4484163"/>
            <a:ext cx="276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Venez vous amuser</a:t>
            </a:r>
          </a:p>
        </p:txBody>
      </p:sp>
      <p:pic>
        <p:nvPicPr>
          <p:cNvPr id="2050" name="Picture 2" descr="Pieces D'Echec Géantes - ROLLY TOYS - Mr.Bricolage">
            <a:extLst>
              <a:ext uri="{FF2B5EF4-FFF2-40B4-BE49-F238E27FC236}">
                <a16:creationId xmlns:a16="http://schemas.microsoft.com/office/drawing/2014/main" id="{C35E9822-8020-1372-8A9E-69C6A4ED33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099"/>
          <a:stretch/>
        </p:blipFill>
        <p:spPr bwMode="auto">
          <a:xfrm>
            <a:off x="9825544" y="4369917"/>
            <a:ext cx="2300772" cy="137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ocation jeu de dames géant - NVP.FR">
            <a:extLst>
              <a:ext uri="{FF2B5EF4-FFF2-40B4-BE49-F238E27FC236}">
                <a16:creationId xmlns:a16="http://schemas.microsoft.com/office/drawing/2014/main" id="{1E9413E6-C16E-1249-45DF-5A3679199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94" y="5031904"/>
            <a:ext cx="2442449" cy="162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59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7CE3A311-7923-2AF1-1F68-9D896C50E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83041"/>
              </p:ext>
            </p:extLst>
          </p:nvPr>
        </p:nvGraphicFramePr>
        <p:xfrm>
          <a:off x="137747" y="-46892"/>
          <a:ext cx="6731969" cy="6775936"/>
        </p:xfrm>
        <a:graphic>
          <a:graphicData uri="http://schemas.openxmlformats.org/drawingml/2006/table">
            <a:tbl>
              <a:tblPr/>
              <a:tblGrid>
                <a:gridCol w="323552">
                  <a:extLst>
                    <a:ext uri="{9D8B030D-6E8A-4147-A177-3AD203B41FA5}">
                      <a16:colId xmlns:a16="http://schemas.microsoft.com/office/drawing/2014/main" val="3101012365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3480794019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325394317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4040207424"/>
                    </a:ext>
                  </a:extLst>
                </a:gridCol>
                <a:gridCol w="250492">
                  <a:extLst>
                    <a:ext uri="{9D8B030D-6E8A-4147-A177-3AD203B41FA5}">
                      <a16:colId xmlns:a16="http://schemas.microsoft.com/office/drawing/2014/main" val="1669727766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847617827"/>
                    </a:ext>
                  </a:extLst>
                </a:gridCol>
                <a:gridCol w="313115">
                  <a:extLst>
                    <a:ext uri="{9D8B030D-6E8A-4147-A177-3AD203B41FA5}">
                      <a16:colId xmlns:a16="http://schemas.microsoft.com/office/drawing/2014/main" val="4127357508"/>
                    </a:ext>
                  </a:extLst>
                </a:gridCol>
                <a:gridCol w="250492">
                  <a:extLst>
                    <a:ext uri="{9D8B030D-6E8A-4147-A177-3AD203B41FA5}">
                      <a16:colId xmlns:a16="http://schemas.microsoft.com/office/drawing/2014/main" val="2282863175"/>
                    </a:ext>
                  </a:extLst>
                </a:gridCol>
                <a:gridCol w="323552">
                  <a:extLst>
                    <a:ext uri="{9D8B030D-6E8A-4147-A177-3AD203B41FA5}">
                      <a16:colId xmlns:a16="http://schemas.microsoft.com/office/drawing/2014/main" val="1317032195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14561258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2220104789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2089107741"/>
                    </a:ext>
                  </a:extLst>
                </a:gridCol>
                <a:gridCol w="250492">
                  <a:extLst>
                    <a:ext uri="{9D8B030D-6E8A-4147-A177-3AD203B41FA5}">
                      <a16:colId xmlns:a16="http://schemas.microsoft.com/office/drawing/2014/main" val="2196328000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3113563658"/>
                    </a:ext>
                  </a:extLst>
                </a:gridCol>
                <a:gridCol w="313115">
                  <a:extLst>
                    <a:ext uri="{9D8B030D-6E8A-4147-A177-3AD203B41FA5}">
                      <a16:colId xmlns:a16="http://schemas.microsoft.com/office/drawing/2014/main" val="3532363501"/>
                    </a:ext>
                  </a:extLst>
                </a:gridCol>
                <a:gridCol w="250492">
                  <a:extLst>
                    <a:ext uri="{9D8B030D-6E8A-4147-A177-3AD203B41FA5}">
                      <a16:colId xmlns:a16="http://schemas.microsoft.com/office/drawing/2014/main" val="3548220166"/>
                    </a:ext>
                  </a:extLst>
                </a:gridCol>
                <a:gridCol w="323552">
                  <a:extLst>
                    <a:ext uri="{9D8B030D-6E8A-4147-A177-3AD203B41FA5}">
                      <a16:colId xmlns:a16="http://schemas.microsoft.com/office/drawing/2014/main" val="1830046178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4239602853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674389619"/>
                    </a:ext>
                  </a:extLst>
                </a:gridCol>
                <a:gridCol w="302678">
                  <a:extLst>
                    <a:ext uri="{9D8B030D-6E8A-4147-A177-3AD203B41FA5}">
                      <a16:colId xmlns:a16="http://schemas.microsoft.com/office/drawing/2014/main" val="2651351490"/>
                    </a:ext>
                  </a:extLst>
                </a:gridCol>
                <a:gridCol w="250492">
                  <a:extLst>
                    <a:ext uri="{9D8B030D-6E8A-4147-A177-3AD203B41FA5}">
                      <a16:colId xmlns:a16="http://schemas.microsoft.com/office/drawing/2014/main" val="3522910679"/>
                    </a:ext>
                  </a:extLst>
                </a:gridCol>
                <a:gridCol w="292240">
                  <a:extLst>
                    <a:ext uri="{9D8B030D-6E8A-4147-A177-3AD203B41FA5}">
                      <a16:colId xmlns:a16="http://schemas.microsoft.com/office/drawing/2014/main" val="1032924048"/>
                    </a:ext>
                  </a:extLst>
                </a:gridCol>
                <a:gridCol w="313115">
                  <a:extLst>
                    <a:ext uri="{9D8B030D-6E8A-4147-A177-3AD203B41FA5}">
                      <a16:colId xmlns:a16="http://schemas.microsoft.com/office/drawing/2014/main" val="2756999144"/>
                    </a:ext>
                  </a:extLst>
                </a:gridCol>
              </a:tblGrid>
              <a:tr h="3004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SEPTEMBRE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OCTOBRE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NOVEMBRE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915090"/>
                  </a:ext>
                </a:extLst>
              </a:tr>
              <a:tr h="255412"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384925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101872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52000">
                          <a:schemeClr val="accent1">
                            <a:lumMod val="45000"/>
                            <a:lumOff val="55000"/>
                          </a:schemeClr>
                        </a:gs>
                        <a:gs pos="67000">
                          <a:srgbClr val="C00000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682139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010220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135903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632875"/>
                  </a:ext>
                </a:extLst>
              </a:tr>
              <a:tr h="3004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DÉCEMBRE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JANVIER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FVRIER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241"/>
                  </a:ext>
                </a:extLst>
              </a:tr>
              <a:tr h="255412"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450797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27071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1000">
                          <a:srgbClr val="FFFF00"/>
                        </a:gs>
                        <a:gs pos="67000">
                          <a:schemeClr val="accent1">
                            <a:lumMod val="45000"/>
                            <a:lumOff val="5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1000">
                          <a:srgbClr val="FF0000"/>
                        </a:gs>
                        <a:gs pos="67000">
                          <a:schemeClr val="accent1">
                            <a:lumMod val="45000"/>
                            <a:lumOff val="55000"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7814910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409301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794671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988705"/>
                  </a:ext>
                </a:extLst>
              </a:tr>
              <a:tr h="3004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MARS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AVRIL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CA" sz="1100" b="1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MAI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074129"/>
                  </a:ext>
                </a:extLst>
              </a:tr>
              <a:tr h="255412"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Dim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Jeu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Sam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337131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040883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1000">
                          <a:srgbClr val="FF0000"/>
                        </a:gs>
                        <a:gs pos="67000">
                          <a:schemeClr val="accent1">
                            <a:lumMod val="45000"/>
                            <a:lumOff val="55000"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9092545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635294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468940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071426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0" i="0" u="none" strike="noStrike">
                          <a:solidFill>
                            <a:srgbClr val="000000"/>
                          </a:solidFill>
                          <a:effectLst/>
                          <a:latin typeface="Caladea" panose="0204050305040603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ade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127020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576562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B8399C21-77DC-5A71-B8F3-DDE7DC2FE18A}"/>
              </a:ext>
            </a:extLst>
          </p:cNvPr>
          <p:cNvSpPr txBox="1"/>
          <p:nvPr/>
        </p:nvSpPr>
        <p:spPr>
          <a:xfrm>
            <a:off x="7069015" y="189651"/>
            <a:ext cx="5122986" cy="610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Tous les mardis 13h00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Jeux de cartes, scrabble, jeu de dames géantes et jeu de tour géantes sur plancher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Deuxièmes samedi du mois: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danse du mois de 19h15 à 22h30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</a:t>
            </a: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D12705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Souper d`halloween et soirée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D12705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dansante le 12 octobre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5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Souper de Noël et soirée dansante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le 14 décembre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500" dirty="0">
                <a:solidFill>
                  <a:prstClr val="black"/>
                </a:solidFill>
                <a:latin typeface="Lucida Calligraphy" panose="03010101010101010101" pitchFamily="66" charset="0"/>
              </a:rPr>
              <a:t> </a:t>
            </a:r>
            <a:r>
              <a:rPr kumimoji="0" lang="fr-C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</a:t>
            </a: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Souper St-Valentin et soirée 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danse le 08 février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</a:t>
            </a: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Souper et soirée dansante fête 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pères et mères 10 mai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  </a:t>
            </a:r>
            <a:r>
              <a:rPr kumimoji="0" lang="fr-CA" sz="15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Messes de la  FADOQ à venir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sz="1400" u="sng" dirty="0">
              <a:solidFill>
                <a:srgbClr val="FF0000"/>
              </a:solidFill>
              <a:latin typeface="Lucida Calligraphy" panose="03010101010101010101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Noël du </a:t>
            </a:r>
            <a:r>
              <a:rPr kumimoji="0" lang="fr-CA" sz="1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coeur</a:t>
            </a:r>
            <a:r>
              <a:rPr kumimoji="0" lang="fr-CA" sz="1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400" b="1" i="1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Lucida Calligraphy" panose="03010101010101010101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Le 20 septembre à 19h00 pour info, appelez Mme Lucille Provençal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prstClr val="black"/>
                </a:solidFill>
                <a:latin typeface="Lucida Calligraphy" panose="03010101010101010101" pitchFamily="66" charset="0"/>
              </a:rPr>
              <a:t>Le 1</a:t>
            </a:r>
            <a:r>
              <a:rPr lang="fr-CA" sz="1200" baseline="30000" dirty="0">
                <a:solidFill>
                  <a:prstClr val="black"/>
                </a:solidFill>
                <a:latin typeface="Lucida Calligraphy" panose="03010101010101010101" pitchFamily="66" charset="0"/>
              </a:rPr>
              <a:t>er</a:t>
            </a:r>
            <a:r>
              <a:rPr lang="fr-CA" sz="1200" dirty="0">
                <a:solidFill>
                  <a:prstClr val="black"/>
                </a:solidFill>
                <a:latin typeface="Lucida Calligraphy" panose="03010101010101010101" pitchFamily="66" charset="0"/>
              </a:rPr>
              <a:t> novembre, Souper spaghetti à 17h30 suivi du bingo coût 18.00$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3769040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Grand écran</PresentationFormat>
  <Paragraphs>388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Caladea</vt:lpstr>
      <vt:lpstr>Calibri</vt:lpstr>
      <vt:lpstr>Calibri Light</vt:lpstr>
      <vt:lpstr>Lucida Calligraphy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sylvie vincent</dc:creator>
  <cp:lastModifiedBy>sylvie vincent</cp:lastModifiedBy>
  <cp:revision>1</cp:revision>
  <dcterms:created xsi:type="dcterms:W3CDTF">2024-09-04T02:56:51Z</dcterms:created>
  <dcterms:modified xsi:type="dcterms:W3CDTF">2024-09-04T02:57:18Z</dcterms:modified>
</cp:coreProperties>
</file>